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256" r:id="rId2"/>
    <p:sldId id="383" r:id="rId3"/>
    <p:sldId id="391" r:id="rId4"/>
    <p:sldId id="384" r:id="rId5"/>
    <p:sldId id="385" r:id="rId6"/>
    <p:sldId id="386" r:id="rId7"/>
    <p:sldId id="389" r:id="rId8"/>
    <p:sldId id="392" r:id="rId9"/>
    <p:sldId id="387" r:id="rId10"/>
    <p:sldId id="388" r:id="rId11"/>
    <p:sldId id="390" r:id="rId12"/>
    <p:sldId id="393" r:id="rId13"/>
    <p:sldId id="402" r:id="rId14"/>
    <p:sldId id="403" r:id="rId15"/>
    <p:sldId id="404" r:id="rId16"/>
    <p:sldId id="405" r:id="rId17"/>
    <p:sldId id="406" r:id="rId18"/>
    <p:sldId id="394" r:id="rId19"/>
    <p:sldId id="395" r:id="rId20"/>
    <p:sldId id="396" r:id="rId21"/>
    <p:sldId id="397" r:id="rId22"/>
    <p:sldId id="398" r:id="rId23"/>
    <p:sldId id="407" r:id="rId24"/>
    <p:sldId id="408" r:id="rId25"/>
    <p:sldId id="409" r:id="rId26"/>
    <p:sldId id="410" r:id="rId27"/>
    <p:sldId id="411" r:id="rId28"/>
    <p:sldId id="412" r:id="rId29"/>
    <p:sldId id="413" r:id="rId30"/>
    <p:sldId id="399" r:id="rId31"/>
    <p:sldId id="400" r:id="rId32"/>
    <p:sldId id="401" r:id="rId33"/>
    <p:sldId id="414" r:id="rId34"/>
    <p:sldId id="415" r:id="rId35"/>
    <p:sldId id="416" r:id="rId36"/>
    <p:sldId id="417" r:id="rId37"/>
    <p:sldId id="418" r:id="rId38"/>
    <p:sldId id="419" r:id="rId39"/>
    <p:sldId id="420" r:id="rId40"/>
    <p:sldId id="421" r:id="rId41"/>
    <p:sldId id="422" r:id="rId42"/>
    <p:sldId id="423" r:id="rId43"/>
    <p:sldId id="424" r:id="rId44"/>
    <p:sldId id="425" r:id="rId45"/>
    <p:sldId id="42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6B5"/>
    <a:srgbClr val="A32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65" autoAdjust="0"/>
    <p:restoredTop sz="94660"/>
  </p:normalViewPr>
  <p:slideViewPr>
    <p:cSldViewPr showGuides="1">
      <p:cViewPr varScale="1">
        <p:scale>
          <a:sx n="61" d="100"/>
          <a:sy n="61" d="100"/>
        </p:scale>
        <p:origin x="1579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788E3-9E09-47FB-B418-DB4418B6DD1F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1939E-A935-4B64-A6E7-69D262BE6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6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0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9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8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2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90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2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4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0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5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35FA5-4BD8-4F0F-BEDD-72EDF8E5446F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236056"/>
            <a:ext cx="1885950" cy="62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4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9D1582-E277-44EE-9251-F82C93B8B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398" y="1"/>
            <a:ext cx="1879601" cy="76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2990850"/>
          </a:xfrm>
        </p:spPr>
        <p:txBody>
          <a:bodyPr>
            <a:normAutofit/>
          </a:bodyPr>
          <a:lstStyle/>
          <a:p>
            <a:r>
              <a:rPr lang="en-US" dirty="0"/>
              <a:t>R Short Course Part 2</a:t>
            </a:r>
            <a:br>
              <a:rPr lang="en-US" dirty="0"/>
            </a:br>
            <a:r>
              <a:rPr lang="en-US" dirty="0"/>
              <a:t>Topic 6: Missing Data Analysis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Sixia Chen, PhD</a:t>
            </a:r>
          </a:p>
          <a:p>
            <a:r>
              <a:rPr lang="en-US" sz="2600" dirty="0">
                <a:solidFill>
                  <a:schemeClr val="tx1"/>
                </a:solidFill>
              </a:rPr>
              <a:t>Department of Biostatistics and Epidemiology</a:t>
            </a:r>
          </a:p>
          <a:p>
            <a:r>
              <a:rPr lang="en-US" sz="2600" dirty="0">
                <a:solidFill>
                  <a:schemeClr val="tx1"/>
                </a:solidFill>
              </a:rPr>
              <a:t>Hudson College of Public Health, OUHSC</a:t>
            </a:r>
          </a:p>
          <a:p>
            <a:r>
              <a:rPr lang="en-US" sz="2600" dirty="0">
                <a:solidFill>
                  <a:schemeClr val="tx1"/>
                </a:solidFill>
              </a:rPr>
              <a:t>April 30, 2021</a:t>
            </a:r>
          </a:p>
        </p:txBody>
      </p:sp>
    </p:spTree>
    <p:extLst>
      <p:ext uri="{BB962C8B-B14F-4D97-AF65-F5344CB8AC3E}">
        <p14:creationId xmlns:p14="http://schemas.microsoft.com/office/powerpoint/2010/main" val="1715884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A32638"/>
                </a:solidFill>
              </a:rPr>
              <a:t>Missing Pattern Scenarios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AE35140-97F8-4C6D-BC08-A6A713EC8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990"/>
            <a:ext cx="6448530" cy="49579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42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A32638"/>
                </a:solidFill>
              </a:rPr>
              <a:t>Missing Mechanism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7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Missing complete at random (MCAR):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Missing at random (MAR):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 missing at random (NMAR) or nonignorable nonresponse: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7"/>
                <a:ext cx="8229600" cy="4525963"/>
              </a:xfrm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35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A32638"/>
                </a:solidFill>
              </a:rPr>
              <a:t>Compare distribution of continuous covariate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300" dirty="0"/>
              <a:t>par(</a:t>
            </a:r>
            <a:r>
              <a:rPr lang="en-US" sz="3300" dirty="0" err="1"/>
              <a:t>mfrow</a:t>
            </a:r>
            <a:r>
              <a:rPr lang="en-US" sz="3300" dirty="0"/>
              <a:t>=c(3,3))</a:t>
            </a:r>
          </a:p>
          <a:p>
            <a:pPr marL="0" indent="0">
              <a:buNone/>
            </a:pPr>
            <a:r>
              <a:rPr lang="en-US" sz="3300" dirty="0"/>
              <a:t>boxplot(dat$x1 ~ dat$r1, col="orange", main="Distribution of x1", </a:t>
            </a:r>
            <a:r>
              <a:rPr lang="en-US" sz="3300" dirty="0" err="1"/>
              <a:t>ylab</a:t>
            </a:r>
            <a:r>
              <a:rPr lang="en-US" sz="3300" dirty="0"/>
              <a:t>="x1", </a:t>
            </a:r>
            <a:r>
              <a:rPr lang="en-US" sz="3300" dirty="0" err="1"/>
              <a:t>xlab</a:t>
            </a:r>
            <a:r>
              <a:rPr lang="en-US" sz="3300" dirty="0"/>
              <a:t>="r1") </a:t>
            </a:r>
          </a:p>
          <a:p>
            <a:pPr marL="0" indent="0">
              <a:buNone/>
            </a:pPr>
            <a:r>
              <a:rPr lang="en-US" sz="3300" dirty="0"/>
              <a:t>boxplot(dat$x1 ~ dat$r2, col="red", main="Distribution of x1", </a:t>
            </a:r>
            <a:r>
              <a:rPr lang="en-US" sz="3300" dirty="0" err="1"/>
              <a:t>ylab</a:t>
            </a:r>
            <a:r>
              <a:rPr lang="en-US" sz="3300" dirty="0"/>
              <a:t>="x1", </a:t>
            </a:r>
            <a:r>
              <a:rPr lang="en-US" sz="3300" dirty="0" err="1"/>
              <a:t>xlab</a:t>
            </a:r>
            <a:r>
              <a:rPr lang="en-US" sz="3300" dirty="0"/>
              <a:t>="r2") </a:t>
            </a:r>
          </a:p>
          <a:p>
            <a:pPr marL="0" indent="0">
              <a:buNone/>
            </a:pPr>
            <a:r>
              <a:rPr lang="en-US" sz="3300" dirty="0"/>
              <a:t>boxplot(dat$x1 ~ dat$r3, col="blue", main="Distribution of x1", </a:t>
            </a:r>
            <a:r>
              <a:rPr lang="en-US" sz="3300" dirty="0" err="1"/>
              <a:t>ylab</a:t>
            </a:r>
            <a:r>
              <a:rPr lang="en-US" sz="3300" dirty="0"/>
              <a:t>="x1", </a:t>
            </a:r>
            <a:r>
              <a:rPr lang="en-US" sz="3300" dirty="0" err="1"/>
              <a:t>xlab</a:t>
            </a:r>
            <a:r>
              <a:rPr lang="en-US" sz="3300" dirty="0"/>
              <a:t>="r3") </a:t>
            </a:r>
          </a:p>
          <a:p>
            <a:pPr marL="0" indent="0">
              <a:buNone/>
            </a:pPr>
            <a:r>
              <a:rPr lang="en-US" sz="3300" dirty="0"/>
              <a:t>boxplot(dat$x2 ~ dat$r1, col="orange", main="Distribution of x2", </a:t>
            </a:r>
            <a:r>
              <a:rPr lang="en-US" sz="3300" dirty="0" err="1"/>
              <a:t>ylab</a:t>
            </a:r>
            <a:r>
              <a:rPr lang="en-US" sz="3300" dirty="0"/>
              <a:t>="x2", </a:t>
            </a:r>
            <a:r>
              <a:rPr lang="en-US" sz="3300" dirty="0" err="1"/>
              <a:t>xlab</a:t>
            </a:r>
            <a:r>
              <a:rPr lang="en-US" sz="3300" dirty="0"/>
              <a:t>="r1") </a:t>
            </a:r>
          </a:p>
          <a:p>
            <a:pPr marL="0" indent="0">
              <a:buNone/>
            </a:pPr>
            <a:r>
              <a:rPr lang="en-US" sz="3300" dirty="0"/>
              <a:t>boxplot(dat$x2 ~ dat$r2, col="red", main="Distribution of x2", </a:t>
            </a:r>
            <a:r>
              <a:rPr lang="en-US" sz="3300" dirty="0" err="1"/>
              <a:t>ylab</a:t>
            </a:r>
            <a:r>
              <a:rPr lang="en-US" sz="3300" dirty="0"/>
              <a:t>="x2", </a:t>
            </a:r>
            <a:r>
              <a:rPr lang="en-US" sz="3300" dirty="0" err="1"/>
              <a:t>xlab</a:t>
            </a:r>
            <a:r>
              <a:rPr lang="en-US" sz="3300" dirty="0"/>
              <a:t>="r2") </a:t>
            </a:r>
          </a:p>
          <a:p>
            <a:pPr marL="0" indent="0">
              <a:buNone/>
            </a:pPr>
            <a:r>
              <a:rPr lang="en-US" sz="3300" dirty="0"/>
              <a:t>boxplot(dat$x2 ~ dat$r3, col="blue", main="Distribution of x2", </a:t>
            </a:r>
            <a:r>
              <a:rPr lang="en-US" sz="3300" dirty="0" err="1"/>
              <a:t>ylab</a:t>
            </a:r>
            <a:r>
              <a:rPr lang="en-US" sz="3300" dirty="0"/>
              <a:t>="x2", </a:t>
            </a:r>
            <a:r>
              <a:rPr lang="en-US" sz="3300" dirty="0" err="1"/>
              <a:t>xlab</a:t>
            </a:r>
            <a:r>
              <a:rPr lang="en-US" sz="3300" dirty="0"/>
              <a:t>="r3") </a:t>
            </a:r>
          </a:p>
          <a:p>
            <a:pPr marL="0" indent="0">
              <a:buNone/>
            </a:pPr>
            <a:r>
              <a:rPr lang="en-US" sz="3300" dirty="0"/>
              <a:t>boxplot(dat$x3 ~ dat$r1, col="orange", main="Distribution of x3", </a:t>
            </a:r>
            <a:r>
              <a:rPr lang="en-US" sz="3300" dirty="0" err="1"/>
              <a:t>ylab</a:t>
            </a:r>
            <a:r>
              <a:rPr lang="en-US" sz="3300" dirty="0"/>
              <a:t>="x3", </a:t>
            </a:r>
            <a:r>
              <a:rPr lang="en-US" sz="3300" dirty="0" err="1"/>
              <a:t>xlab</a:t>
            </a:r>
            <a:r>
              <a:rPr lang="en-US" sz="3300" dirty="0"/>
              <a:t>="r1") </a:t>
            </a:r>
          </a:p>
          <a:p>
            <a:pPr marL="0" indent="0">
              <a:buNone/>
            </a:pPr>
            <a:r>
              <a:rPr lang="en-US" sz="3300" dirty="0"/>
              <a:t>boxplot(dat$x3 ~ dat$r2, col="red", main="Distribution of x3", </a:t>
            </a:r>
            <a:r>
              <a:rPr lang="en-US" sz="3300" dirty="0" err="1"/>
              <a:t>ylab</a:t>
            </a:r>
            <a:r>
              <a:rPr lang="en-US" sz="3300" dirty="0"/>
              <a:t>="x3", </a:t>
            </a:r>
            <a:r>
              <a:rPr lang="en-US" sz="3300" dirty="0" err="1"/>
              <a:t>xlab</a:t>
            </a:r>
            <a:r>
              <a:rPr lang="en-US" sz="3300" dirty="0"/>
              <a:t>="r2") </a:t>
            </a:r>
          </a:p>
          <a:p>
            <a:pPr marL="0" indent="0">
              <a:buNone/>
            </a:pPr>
            <a:r>
              <a:rPr lang="en-US" sz="3300" dirty="0"/>
              <a:t>boxplot(dat$x3 ~ dat$r3, col="blue", main="Distribution of x3", </a:t>
            </a:r>
            <a:r>
              <a:rPr lang="en-US" sz="3300" dirty="0" err="1"/>
              <a:t>ylab</a:t>
            </a:r>
            <a:r>
              <a:rPr lang="en-US" sz="3300" dirty="0"/>
              <a:t>="x3", </a:t>
            </a:r>
            <a:r>
              <a:rPr lang="en-US" sz="3300" dirty="0" err="1"/>
              <a:t>xlab</a:t>
            </a:r>
            <a:r>
              <a:rPr lang="en-US" sz="3300" dirty="0"/>
              <a:t>="r3")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81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A32638"/>
                </a:solidFill>
              </a:rPr>
              <a:t>Compare distribution of  continuous covariate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E7A782-F862-4CFF-AE2C-5FD756C4D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3474"/>
            <a:ext cx="6172200" cy="465012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60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A32638"/>
                </a:solidFill>
              </a:rPr>
              <a:t>Compare distribution of categorical covariate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dat</a:t>
            </a:r>
            <a:r>
              <a:rPr lang="en-US" dirty="0"/>
              <a:t>, </a:t>
            </a:r>
            <a:r>
              <a:rPr lang="en-US" dirty="0" err="1"/>
              <a:t>aes</a:t>
            </a:r>
            <a:r>
              <a:rPr lang="en-US" dirty="0"/>
              <a:t>(x= x4,  group=r1)) +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geom_bar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(y = ..prop.., fill = factor(..x..)), stat="count") +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geom_text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 label = scales::percent(..prop..),</a:t>
            </a:r>
          </a:p>
          <a:p>
            <a:pPr marL="0" indent="0">
              <a:buNone/>
            </a:pPr>
            <a:r>
              <a:rPr lang="en-US" dirty="0"/>
              <a:t>                   y= ..prop.. ), stat= "count", </a:t>
            </a:r>
            <a:r>
              <a:rPr lang="en-US" dirty="0" err="1"/>
              <a:t>vjust</a:t>
            </a:r>
            <a:r>
              <a:rPr lang="en-US" dirty="0"/>
              <a:t> = -.5) +</a:t>
            </a:r>
          </a:p>
          <a:p>
            <a:pPr marL="0" indent="0">
              <a:buNone/>
            </a:pPr>
            <a:r>
              <a:rPr lang="en-US" dirty="0"/>
              <a:t>    labs(y = "Percent", fill="x4") +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facet_grid</a:t>
            </a:r>
            <a:r>
              <a:rPr lang="en-US" dirty="0"/>
              <a:t>(~r1) +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scale_y_continuous</a:t>
            </a:r>
            <a:r>
              <a:rPr lang="en-US" dirty="0"/>
              <a:t>(labels = scales::percent)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68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A32638"/>
                </a:solidFill>
              </a:rPr>
              <a:t>Compare distribution of categorical covariate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9B3FA2-0B06-418A-92ED-B0A83F9D4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69689"/>
            <a:ext cx="5883521" cy="469553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61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A32638"/>
                </a:solidFill>
              </a:rPr>
              <a:t>Compare distribution of categorical covariate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dat</a:t>
            </a:r>
            <a:r>
              <a:rPr lang="en-US" dirty="0"/>
              <a:t>, </a:t>
            </a:r>
            <a:r>
              <a:rPr lang="en-US" dirty="0" err="1"/>
              <a:t>aes</a:t>
            </a:r>
            <a:r>
              <a:rPr lang="en-US" dirty="0"/>
              <a:t>(x= x5,  group=r1)) +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geom_bar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(y = ..prop.., fill = factor(..x..)), stat="count") +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geom_text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 label = scales::percent(..prop..),</a:t>
            </a:r>
          </a:p>
          <a:p>
            <a:pPr marL="0" indent="0">
              <a:buNone/>
            </a:pPr>
            <a:r>
              <a:rPr lang="en-US" dirty="0"/>
              <a:t>                   y= ..prop.. ), stat= "count", </a:t>
            </a:r>
            <a:r>
              <a:rPr lang="en-US" dirty="0" err="1"/>
              <a:t>vjust</a:t>
            </a:r>
            <a:r>
              <a:rPr lang="en-US" dirty="0"/>
              <a:t> = -.5) +</a:t>
            </a:r>
          </a:p>
          <a:p>
            <a:pPr marL="0" indent="0">
              <a:buNone/>
            </a:pPr>
            <a:r>
              <a:rPr lang="en-US" dirty="0"/>
              <a:t>    labs(y = "Percent", fill="x5") +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facet_grid</a:t>
            </a:r>
            <a:r>
              <a:rPr lang="en-US" dirty="0"/>
              <a:t>(~r1) +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scale_y_continuous</a:t>
            </a:r>
            <a:r>
              <a:rPr lang="en-US" dirty="0"/>
              <a:t>(labels = scales::percent)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12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A32638"/>
                </a:solidFill>
              </a:rPr>
              <a:t>Compare distribution of categorical covariate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17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EFD8748-8D9C-4F1D-8DB2-59C9138F5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1319994"/>
            <a:ext cx="5904178" cy="4806169"/>
          </a:xfrm>
        </p:spPr>
      </p:pic>
    </p:spTree>
    <p:extLst>
      <p:ext uri="{BB962C8B-B14F-4D97-AF65-F5344CB8AC3E}">
        <p14:creationId xmlns:p14="http://schemas.microsoft.com/office/powerpoint/2010/main" val="136291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A32638"/>
                </a:solidFill>
              </a:rPr>
              <a:t>Missing Mechanism Check by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fit1&lt;-</a:t>
            </a:r>
            <a:r>
              <a:rPr lang="en-US" dirty="0" err="1"/>
              <a:t>glm</a:t>
            </a:r>
            <a:r>
              <a:rPr lang="en-US" dirty="0"/>
              <a:t>(r1~x1+x2+x3+x4+as.character(x5),data=</a:t>
            </a:r>
            <a:r>
              <a:rPr lang="en-US" dirty="0" err="1"/>
              <a:t>dat,family</a:t>
            </a:r>
            <a:r>
              <a:rPr lang="en-US" dirty="0"/>
              <a:t>=binomial(link = "logit"))</a:t>
            </a:r>
          </a:p>
          <a:p>
            <a:pPr marL="0" indent="0">
              <a:buNone/>
            </a:pPr>
            <a:r>
              <a:rPr lang="en-US" dirty="0"/>
              <a:t>summary(fit1)</a:t>
            </a:r>
          </a:p>
          <a:p>
            <a:pPr marL="0" indent="0">
              <a:buNone/>
            </a:pPr>
            <a:r>
              <a:rPr lang="en-US" dirty="0"/>
              <a:t>fit2&lt;-</a:t>
            </a:r>
            <a:r>
              <a:rPr lang="en-US" dirty="0" err="1"/>
              <a:t>glm</a:t>
            </a:r>
            <a:r>
              <a:rPr lang="en-US" dirty="0"/>
              <a:t>(r2~x1+x2+x3+x4+as.character(x5),data=</a:t>
            </a:r>
            <a:r>
              <a:rPr lang="en-US" dirty="0" err="1"/>
              <a:t>dat,family</a:t>
            </a:r>
            <a:r>
              <a:rPr lang="en-US" dirty="0"/>
              <a:t>=binomial(link = "logit"))</a:t>
            </a:r>
          </a:p>
          <a:p>
            <a:pPr marL="0" indent="0">
              <a:buNone/>
            </a:pPr>
            <a:r>
              <a:rPr lang="en-US" dirty="0"/>
              <a:t>summary(fit2)</a:t>
            </a:r>
          </a:p>
          <a:p>
            <a:pPr marL="0" indent="0">
              <a:buNone/>
            </a:pPr>
            <a:r>
              <a:rPr lang="en-US" dirty="0"/>
              <a:t>fit3&lt;-</a:t>
            </a:r>
            <a:r>
              <a:rPr lang="en-US" dirty="0" err="1"/>
              <a:t>glm</a:t>
            </a:r>
            <a:r>
              <a:rPr lang="en-US" dirty="0"/>
              <a:t>(r3~x1+x2+x3+x4+as.character(x5),data=</a:t>
            </a:r>
            <a:r>
              <a:rPr lang="en-US" dirty="0" err="1"/>
              <a:t>dat,family</a:t>
            </a:r>
            <a:r>
              <a:rPr lang="en-US" dirty="0"/>
              <a:t>=binomial(link = "logit"))</a:t>
            </a:r>
          </a:p>
          <a:p>
            <a:pPr marL="0" indent="0">
              <a:buNone/>
            </a:pPr>
            <a:r>
              <a:rPr lang="en-US" dirty="0"/>
              <a:t>summary(fit3)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87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A32638"/>
                </a:solidFill>
              </a:rPr>
              <a:t>Output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C40705-F480-4693-85CB-059459E44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1" y="990600"/>
            <a:ext cx="7977317" cy="48028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A32638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Motivation: reduce nonresponse error</a:t>
            </a:r>
          </a:p>
          <a:p>
            <a:r>
              <a:rPr lang="en-US" dirty="0"/>
              <a:t>Examples: refusals, non-contact in the survey</a:t>
            </a:r>
          </a:p>
          <a:p>
            <a:r>
              <a:rPr lang="en-US" dirty="0"/>
              <a:t>Approaches:</a:t>
            </a:r>
          </a:p>
          <a:p>
            <a:pPr lvl="1"/>
            <a:r>
              <a:rPr lang="en-US" dirty="0"/>
              <a:t>Item nonresponse: imputation</a:t>
            </a:r>
          </a:p>
          <a:p>
            <a:pPr lvl="1"/>
            <a:r>
              <a:rPr lang="en-US" dirty="0"/>
              <a:t>Unit nonresponse: propensity score weighting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75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A32638"/>
                </a:solidFill>
              </a:rPr>
              <a:t>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20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CBCE30F-A2F1-422A-AC3B-E50A128F9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3" y="1219200"/>
            <a:ext cx="8068917" cy="4726327"/>
          </a:xfrm>
        </p:spPr>
      </p:pic>
    </p:spTree>
    <p:extLst>
      <p:ext uri="{BB962C8B-B14F-4D97-AF65-F5344CB8AC3E}">
        <p14:creationId xmlns:p14="http://schemas.microsoft.com/office/powerpoint/2010/main" val="3443713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A32638"/>
                </a:solidFill>
              </a:rPr>
              <a:t>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21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D76E8B5-19C9-4801-88BA-422059582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76" y="1219200"/>
            <a:ext cx="7338420" cy="4737759"/>
          </a:xfrm>
        </p:spPr>
      </p:pic>
    </p:spTree>
    <p:extLst>
      <p:ext uri="{BB962C8B-B14F-4D97-AF65-F5344CB8AC3E}">
        <p14:creationId xmlns:p14="http://schemas.microsoft.com/office/powerpoint/2010/main" val="2416012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A32638"/>
                </a:solidFill>
              </a:rPr>
              <a:t>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Simple imputation: Mean</a:t>
            </a:r>
          </a:p>
          <a:p>
            <a:r>
              <a:rPr lang="en-US" dirty="0"/>
              <a:t>Hot-deck imputation</a:t>
            </a:r>
          </a:p>
          <a:p>
            <a:r>
              <a:rPr lang="en-US" dirty="0"/>
              <a:t>Nearest Neighbor imputation</a:t>
            </a:r>
          </a:p>
          <a:p>
            <a:r>
              <a:rPr lang="en-US" dirty="0"/>
              <a:t>Predictive mean imputation</a:t>
            </a:r>
          </a:p>
          <a:p>
            <a:r>
              <a:rPr lang="en-US" dirty="0"/>
              <a:t>Regression imputation</a:t>
            </a:r>
          </a:p>
          <a:p>
            <a:r>
              <a:rPr lang="en-US" dirty="0"/>
              <a:t>Machine learning based (Random forest, Regression tree etc.)</a:t>
            </a:r>
          </a:p>
          <a:p>
            <a:r>
              <a:rPr lang="en-US" dirty="0"/>
              <a:t>Multiple imputation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76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A32638"/>
                </a:solidFill>
              </a:rPr>
              <a:t>Imputation model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pairs(</a:t>
            </a:r>
            <a:r>
              <a:rPr lang="en-US" dirty="0" err="1"/>
              <a:t>dat</a:t>
            </a:r>
            <a:r>
              <a:rPr lang="en-US" dirty="0"/>
              <a:t>[,c(2,3,4,7,8)])</a:t>
            </a:r>
          </a:p>
          <a:p>
            <a:pPr marL="0" indent="0">
              <a:buNone/>
            </a:pPr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=c(2,3))</a:t>
            </a:r>
          </a:p>
          <a:p>
            <a:pPr marL="0" indent="0">
              <a:buNone/>
            </a:pPr>
            <a:r>
              <a:rPr lang="en-US" dirty="0"/>
              <a:t>boxplot(dat$y1 ~ dat$x4, col="orange", main="Distribution of y1", </a:t>
            </a:r>
            <a:r>
              <a:rPr lang="en-US" dirty="0" err="1"/>
              <a:t>ylab</a:t>
            </a:r>
            <a:r>
              <a:rPr lang="en-US" dirty="0"/>
              <a:t>="y1", </a:t>
            </a:r>
            <a:r>
              <a:rPr lang="en-US" dirty="0" err="1"/>
              <a:t>xlab</a:t>
            </a:r>
            <a:r>
              <a:rPr lang="en-US" dirty="0"/>
              <a:t>="x4") </a:t>
            </a:r>
          </a:p>
          <a:p>
            <a:pPr marL="0" indent="0">
              <a:buNone/>
            </a:pPr>
            <a:r>
              <a:rPr lang="en-US" dirty="0"/>
              <a:t>boxplot(dat$y1 ~ dat$x5, col="blue", main="Distribution of y1", </a:t>
            </a:r>
            <a:r>
              <a:rPr lang="en-US" dirty="0" err="1"/>
              <a:t>ylab</a:t>
            </a:r>
            <a:r>
              <a:rPr lang="en-US" dirty="0"/>
              <a:t>="y1", </a:t>
            </a:r>
            <a:r>
              <a:rPr lang="en-US" dirty="0" err="1"/>
              <a:t>xlab</a:t>
            </a:r>
            <a:r>
              <a:rPr lang="en-US" dirty="0"/>
              <a:t>="x5")</a:t>
            </a:r>
          </a:p>
          <a:p>
            <a:pPr marL="0" indent="0">
              <a:buNone/>
            </a:pPr>
            <a:r>
              <a:rPr lang="en-US" dirty="0"/>
              <a:t>boxplot(dat$y1 ~ dat$y3, col="red", main="Distribution of y1", </a:t>
            </a:r>
            <a:r>
              <a:rPr lang="en-US" dirty="0" err="1"/>
              <a:t>ylab</a:t>
            </a:r>
            <a:r>
              <a:rPr lang="en-US" dirty="0"/>
              <a:t>="y1", </a:t>
            </a:r>
            <a:r>
              <a:rPr lang="en-US" dirty="0" err="1"/>
              <a:t>xlab</a:t>
            </a:r>
            <a:r>
              <a:rPr lang="en-US" dirty="0"/>
              <a:t>="y3") </a:t>
            </a:r>
          </a:p>
          <a:p>
            <a:pPr marL="0" indent="0">
              <a:buNone/>
            </a:pPr>
            <a:r>
              <a:rPr lang="en-US" dirty="0"/>
              <a:t>boxplot(dat$y2 ~ dat$x4, col="orange", main="Distribution of y2", </a:t>
            </a:r>
            <a:r>
              <a:rPr lang="en-US" dirty="0" err="1"/>
              <a:t>ylab</a:t>
            </a:r>
            <a:r>
              <a:rPr lang="en-US" dirty="0"/>
              <a:t>="y2", </a:t>
            </a:r>
            <a:r>
              <a:rPr lang="en-US" dirty="0" err="1"/>
              <a:t>xlab</a:t>
            </a:r>
            <a:r>
              <a:rPr lang="en-US" dirty="0"/>
              <a:t>="x4") </a:t>
            </a:r>
          </a:p>
          <a:p>
            <a:pPr marL="0" indent="0">
              <a:buNone/>
            </a:pPr>
            <a:r>
              <a:rPr lang="en-US" dirty="0"/>
              <a:t>boxplot(dat$y2 ~ dat$x5, col="blue", main="Distribution of y2", </a:t>
            </a:r>
            <a:r>
              <a:rPr lang="en-US" dirty="0" err="1"/>
              <a:t>ylab</a:t>
            </a:r>
            <a:r>
              <a:rPr lang="en-US" dirty="0"/>
              <a:t>="y2", </a:t>
            </a:r>
            <a:r>
              <a:rPr lang="en-US" dirty="0" err="1"/>
              <a:t>xlab</a:t>
            </a:r>
            <a:r>
              <a:rPr lang="en-US" dirty="0"/>
              <a:t>="x5")</a:t>
            </a:r>
          </a:p>
          <a:p>
            <a:pPr marL="0" indent="0">
              <a:buNone/>
            </a:pPr>
            <a:r>
              <a:rPr lang="en-US" dirty="0"/>
              <a:t>boxplot(dat$y2 ~ dat$y3, col="red", main="Distribution of y2", </a:t>
            </a:r>
            <a:r>
              <a:rPr lang="en-US" dirty="0" err="1"/>
              <a:t>ylab</a:t>
            </a:r>
            <a:r>
              <a:rPr lang="en-US" dirty="0"/>
              <a:t>="y2", </a:t>
            </a:r>
            <a:r>
              <a:rPr lang="en-US" dirty="0" err="1"/>
              <a:t>xlab</a:t>
            </a:r>
            <a:r>
              <a:rPr lang="en-US" dirty="0"/>
              <a:t>="y3")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09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A32638"/>
                </a:solidFill>
              </a:rPr>
              <a:t>Continuous outcome variables and predictors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35706C-868B-46DC-8914-EF766F37B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71600"/>
            <a:ext cx="6400800" cy="4572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60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A32638"/>
                </a:solidFill>
              </a:rPr>
              <a:t>Continuous outcome variables and categorical predictors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5F75DB-1A4A-403D-A160-89A8D49E01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33" y="1219200"/>
            <a:ext cx="5803133" cy="46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78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A32638"/>
                </a:solidFill>
              </a:rPr>
              <a:t>Imputation model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fit1_m&lt;-</a:t>
            </a:r>
            <a:r>
              <a:rPr lang="en-US" dirty="0" err="1"/>
              <a:t>glm</a:t>
            </a:r>
            <a:r>
              <a:rPr lang="en-US" dirty="0"/>
              <a:t>(y1~x1+x2+x3+x4+as.character(x5),data=</a:t>
            </a:r>
            <a:r>
              <a:rPr lang="en-US" dirty="0" err="1"/>
              <a:t>dat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summary(fit1_m)</a:t>
            </a:r>
          </a:p>
          <a:p>
            <a:pPr marL="0" indent="0">
              <a:buNone/>
            </a:pPr>
            <a:r>
              <a:rPr lang="en-US" dirty="0"/>
              <a:t>fit2_m&lt;-</a:t>
            </a:r>
            <a:r>
              <a:rPr lang="en-US" dirty="0" err="1"/>
              <a:t>glm</a:t>
            </a:r>
            <a:r>
              <a:rPr lang="en-US" dirty="0"/>
              <a:t>(y2~x1+x2+x3+x4+as.character(x5)+y1,data=</a:t>
            </a:r>
            <a:r>
              <a:rPr lang="en-US" dirty="0" err="1"/>
              <a:t>dat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summary(fit2_m)</a:t>
            </a:r>
          </a:p>
          <a:p>
            <a:pPr marL="0" indent="0">
              <a:buNone/>
            </a:pPr>
            <a:r>
              <a:rPr lang="en-US" dirty="0"/>
              <a:t>fit3_m&lt;-</a:t>
            </a:r>
            <a:r>
              <a:rPr lang="en-US" dirty="0" err="1"/>
              <a:t>glm</a:t>
            </a:r>
            <a:r>
              <a:rPr lang="en-US" dirty="0"/>
              <a:t>(y3~x1+x2+x3+x4+as.character(x5)+y1+y2,data=</a:t>
            </a:r>
            <a:r>
              <a:rPr lang="en-US" dirty="0" err="1"/>
              <a:t>dat,family</a:t>
            </a:r>
            <a:r>
              <a:rPr lang="en-US" dirty="0"/>
              <a:t>=binomial(link = "logit"))</a:t>
            </a:r>
          </a:p>
          <a:p>
            <a:pPr marL="0" indent="0">
              <a:buNone/>
            </a:pPr>
            <a:r>
              <a:rPr lang="en-US" dirty="0"/>
              <a:t>summary(fit3_m)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42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A32638"/>
                </a:solidFill>
              </a:rPr>
              <a:t>Imputation model testing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7D216D-6DB7-45C2-935E-E3A17B1BD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49756"/>
            <a:ext cx="5715000" cy="46003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23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A32638"/>
                </a:solidFill>
              </a:rPr>
              <a:t>Imputation model testing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18ACA0-F3C0-45F3-B6A5-6B1EB8AB3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48957"/>
            <a:ext cx="5486399" cy="48633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60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A32638"/>
                </a:solidFill>
              </a:rPr>
              <a:t>Imputation model testing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5AC775-E173-439F-A6A0-3FF1283AB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72493"/>
            <a:ext cx="5334000" cy="481625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57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A32638"/>
                </a:solidFill>
              </a:rPr>
              <a:t>Input data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Unique identifier: id</a:t>
            </a:r>
          </a:p>
          <a:p>
            <a:r>
              <a:rPr lang="en-US" dirty="0"/>
              <a:t>Predictors (No missing values): x1-x5</a:t>
            </a:r>
          </a:p>
          <a:p>
            <a:r>
              <a:rPr lang="en-US" dirty="0"/>
              <a:t>Study variables (With missing values): y1-y3  </a:t>
            </a:r>
          </a:p>
          <a:p>
            <a:r>
              <a:rPr lang="en-US" dirty="0"/>
              <a:t>Response indicators: r1-r3 (1 for respondent and 0 for </a:t>
            </a:r>
            <a:r>
              <a:rPr lang="en-US" dirty="0" err="1"/>
              <a:t>nonrespondent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77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A32638"/>
                </a:solidFill>
              </a:rPr>
              <a:t>R package ‘MICE’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Multivariate Imputation by Chained Equations (MICE)</a:t>
            </a:r>
          </a:p>
          <a:p>
            <a:r>
              <a:rPr lang="en-US" dirty="0"/>
              <a:t>Multiple imputation using Fully Conditional Specification (FCS)implemented by the MICE algorithm as described in Van </a:t>
            </a:r>
            <a:r>
              <a:rPr lang="en-US" dirty="0" err="1"/>
              <a:t>Buuren</a:t>
            </a:r>
            <a:r>
              <a:rPr lang="en-US" dirty="0"/>
              <a:t> and </a:t>
            </a:r>
            <a:r>
              <a:rPr lang="en-US" dirty="0" err="1"/>
              <a:t>Groothuis-Oudshoorn</a:t>
            </a:r>
            <a:r>
              <a:rPr lang="en-US" dirty="0"/>
              <a:t> (2011) &lt;doi:10.18637/jss.v045.i03&gt;.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88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A32638"/>
                </a:solidFill>
              </a:rPr>
              <a:t>R package ‘MICE’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mice(</a:t>
            </a:r>
            <a:r>
              <a:rPr lang="en-US" dirty="0">
                <a:solidFill>
                  <a:srgbClr val="FF0000"/>
                </a:solidFill>
              </a:rPr>
              <a:t>data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 = 5, </a:t>
            </a:r>
            <a:r>
              <a:rPr lang="en-US" dirty="0">
                <a:solidFill>
                  <a:srgbClr val="FF0000"/>
                </a:solidFill>
              </a:rPr>
              <a:t>method</a:t>
            </a:r>
            <a:r>
              <a:rPr lang="en-US" dirty="0"/>
              <a:t> = NULL, </a:t>
            </a:r>
            <a:r>
              <a:rPr lang="en-US" dirty="0" err="1">
                <a:solidFill>
                  <a:srgbClr val="FF0000"/>
                </a:solidFill>
              </a:rPr>
              <a:t>predictorMatrix</a:t>
            </a:r>
            <a:r>
              <a:rPr lang="en-US" dirty="0"/>
              <a:t>, ignore = NULL, where = NULL, blocks, </a:t>
            </a:r>
            <a:r>
              <a:rPr lang="en-US" dirty="0" err="1"/>
              <a:t>visitSequence</a:t>
            </a:r>
            <a:r>
              <a:rPr lang="en-US" dirty="0"/>
              <a:t> = NULL, formulas, blots = NULL, post = NULL, </a:t>
            </a:r>
            <a:r>
              <a:rPr lang="en-US" dirty="0" err="1"/>
              <a:t>defaultMethod</a:t>
            </a:r>
            <a:r>
              <a:rPr lang="en-US" dirty="0"/>
              <a:t> = c("</a:t>
            </a:r>
            <a:r>
              <a:rPr lang="en-US" dirty="0" err="1"/>
              <a:t>pmm</a:t>
            </a:r>
            <a:r>
              <a:rPr lang="en-US" dirty="0"/>
              <a:t>", "</a:t>
            </a:r>
            <a:r>
              <a:rPr lang="en-US" dirty="0" err="1"/>
              <a:t>logreg</a:t>
            </a:r>
            <a:r>
              <a:rPr lang="en-US" dirty="0"/>
              <a:t>", "</a:t>
            </a:r>
            <a:r>
              <a:rPr lang="en-US" dirty="0" err="1"/>
              <a:t>polyreg</a:t>
            </a:r>
            <a:r>
              <a:rPr lang="en-US" dirty="0"/>
              <a:t>", "</a:t>
            </a:r>
            <a:r>
              <a:rPr lang="en-US" dirty="0" err="1"/>
              <a:t>polr</a:t>
            </a:r>
            <a:r>
              <a:rPr lang="en-US" dirty="0"/>
              <a:t>"), </a:t>
            </a:r>
            <a:r>
              <a:rPr lang="en-US" dirty="0" err="1"/>
              <a:t>maxit</a:t>
            </a:r>
            <a:r>
              <a:rPr lang="en-US" dirty="0"/>
              <a:t> = 5, </a:t>
            </a:r>
            <a:r>
              <a:rPr lang="en-US" dirty="0" err="1"/>
              <a:t>printFlag</a:t>
            </a:r>
            <a:r>
              <a:rPr lang="en-US" dirty="0"/>
              <a:t> = TRUE, seed = NA, </a:t>
            </a:r>
            <a:r>
              <a:rPr lang="en-US" dirty="0" err="1"/>
              <a:t>data.init</a:t>
            </a:r>
            <a:r>
              <a:rPr lang="en-US" dirty="0"/>
              <a:t> = NULL,...)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88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A32638"/>
                </a:solidFill>
              </a:rPr>
              <a:t>Built-in univariate imputation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Pmm</a:t>
            </a:r>
            <a:r>
              <a:rPr lang="en-US" dirty="0"/>
              <a:t> (any): Predictive mean matching</a:t>
            </a:r>
          </a:p>
          <a:p>
            <a:r>
              <a:rPr lang="en-US" dirty="0"/>
              <a:t>Sample (any): Random sample from observed values</a:t>
            </a:r>
          </a:p>
          <a:p>
            <a:r>
              <a:rPr lang="en-US" dirty="0"/>
              <a:t>Mean (numeric): Unconditional mean imputation</a:t>
            </a:r>
          </a:p>
          <a:p>
            <a:r>
              <a:rPr lang="en-US" dirty="0" err="1"/>
              <a:t>norm.nob</a:t>
            </a:r>
            <a:r>
              <a:rPr lang="en-US" dirty="0"/>
              <a:t> (numeric): Linear regression ignoring model error</a:t>
            </a:r>
          </a:p>
          <a:p>
            <a:r>
              <a:rPr lang="en-US" dirty="0" err="1"/>
              <a:t>Logreg</a:t>
            </a:r>
            <a:r>
              <a:rPr lang="en-US" dirty="0"/>
              <a:t> (binary): Logistic regression</a:t>
            </a:r>
          </a:p>
          <a:p>
            <a:r>
              <a:rPr lang="en-US" dirty="0" err="1"/>
              <a:t>Polr</a:t>
            </a:r>
            <a:r>
              <a:rPr lang="en-US" dirty="0"/>
              <a:t> (ordered): Proportional odds model</a:t>
            </a:r>
          </a:p>
          <a:p>
            <a:r>
              <a:rPr lang="en-US" dirty="0" err="1"/>
              <a:t>Polyreg</a:t>
            </a:r>
            <a:r>
              <a:rPr lang="en-US" dirty="0"/>
              <a:t> (unordered): Polytomous logistic regression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48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A32638"/>
                </a:solidFill>
              </a:rPr>
              <a:t>Example runs (Imputation)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library(mice)</a:t>
            </a:r>
          </a:p>
          <a:p>
            <a:pPr marL="0" indent="0">
              <a:buNone/>
            </a:pPr>
            <a:r>
              <a:rPr lang="en-US" dirty="0"/>
              <a:t>dat$x4&lt;-</a:t>
            </a:r>
            <a:r>
              <a:rPr lang="en-US" dirty="0" err="1"/>
              <a:t>as.factor</a:t>
            </a:r>
            <a:r>
              <a:rPr lang="en-US" dirty="0"/>
              <a:t>(dat$x4)</a:t>
            </a:r>
          </a:p>
          <a:p>
            <a:pPr marL="0" indent="0">
              <a:buNone/>
            </a:pPr>
            <a:r>
              <a:rPr lang="en-US" dirty="0"/>
              <a:t>dat$x5&lt;-</a:t>
            </a:r>
            <a:r>
              <a:rPr lang="en-US" dirty="0" err="1"/>
              <a:t>as.factor</a:t>
            </a:r>
            <a:r>
              <a:rPr lang="en-US" dirty="0"/>
              <a:t>(dat$x5)</a:t>
            </a:r>
          </a:p>
          <a:p>
            <a:pPr marL="0" indent="0">
              <a:buNone/>
            </a:pPr>
            <a:r>
              <a:rPr lang="en-US" dirty="0"/>
              <a:t>dat$y3&lt;-</a:t>
            </a:r>
            <a:r>
              <a:rPr lang="en-US" dirty="0" err="1"/>
              <a:t>as.factor</a:t>
            </a:r>
            <a:r>
              <a:rPr lang="en-US" dirty="0"/>
              <a:t>(dat$y3)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dat2&lt;-</a:t>
            </a:r>
            <a:r>
              <a:rPr lang="en-US" dirty="0" err="1"/>
              <a:t>dat</a:t>
            </a:r>
            <a:r>
              <a:rPr lang="en-US" dirty="0"/>
              <a:t>[,c(2:9)]</a:t>
            </a:r>
          </a:p>
          <a:p>
            <a:pPr marL="0" indent="0">
              <a:buNone/>
            </a:pPr>
            <a:r>
              <a:rPr lang="en-US" dirty="0"/>
              <a:t>datm1&lt;-mice(dat2)</a:t>
            </a:r>
          </a:p>
          <a:p>
            <a:pPr marL="0" indent="0">
              <a:buNone/>
            </a:pPr>
            <a:r>
              <a:rPr lang="en-US" dirty="0"/>
              <a:t>datm2&lt;-mice(dat2, meth = c("</a:t>
            </a:r>
            <a:r>
              <a:rPr lang="en-US" dirty="0" err="1"/>
              <a:t>pmm</a:t>
            </a:r>
            <a:r>
              <a:rPr lang="en-US" dirty="0"/>
              <a:t>","</a:t>
            </a:r>
            <a:r>
              <a:rPr lang="en-US" dirty="0" err="1"/>
              <a:t>pmm</a:t>
            </a:r>
            <a:r>
              <a:rPr lang="en-US" dirty="0"/>
              <a:t>","</a:t>
            </a:r>
            <a:r>
              <a:rPr lang="en-US" dirty="0" err="1"/>
              <a:t>pmm</a:t>
            </a:r>
            <a:r>
              <a:rPr lang="en-US" dirty="0"/>
              <a:t>","</a:t>
            </a:r>
            <a:r>
              <a:rPr lang="en-US" dirty="0" err="1"/>
              <a:t>logreg</a:t>
            </a:r>
            <a:r>
              <a:rPr lang="en-US" dirty="0"/>
              <a:t>","</a:t>
            </a:r>
            <a:r>
              <a:rPr lang="en-US" dirty="0" err="1"/>
              <a:t>polyreg</a:t>
            </a:r>
            <a:r>
              <a:rPr lang="en-US" dirty="0"/>
              <a:t>","</a:t>
            </a:r>
            <a:r>
              <a:rPr lang="en-US" dirty="0" err="1"/>
              <a:t>pmm</a:t>
            </a:r>
            <a:r>
              <a:rPr lang="en-US" dirty="0"/>
              <a:t>","</a:t>
            </a:r>
            <a:r>
              <a:rPr lang="en-US" dirty="0" err="1"/>
              <a:t>pmm</a:t>
            </a:r>
            <a:r>
              <a:rPr lang="en-US" dirty="0"/>
              <a:t>","</a:t>
            </a:r>
            <a:r>
              <a:rPr lang="en-US" dirty="0" err="1"/>
              <a:t>logreg</a:t>
            </a:r>
            <a:r>
              <a:rPr lang="en-US" dirty="0"/>
              <a:t>"))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PM&lt;-</a:t>
            </a:r>
            <a:r>
              <a:rPr lang="en-US" dirty="0" err="1"/>
              <a:t>rbind</a:t>
            </a:r>
            <a:r>
              <a:rPr lang="en-US" dirty="0"/>
              <a:t>(c(0,rep(1,7)),c(1,0,rep(1,6)),c(1,1,0,rep(1,5)),c(rep(1,3),0,rep(1,4)),</a:t>
            </a:r>
          </a:p>
          <a:p>
            <a:pPr marL="0" indent="0">
              <a:buNone/>
            </a:pPr>
            <a:r>
              <a:rPr lang="en-US" dirty="0"/>
              <a:t>c(rep(1,4),0,rep(1,3)),c(rep(1,4),rep(0,4)),c(rep(1,4),0,1,0,0),c(1,1,1,0,0,1,1,0))</a:t>
            </a:r>
          </a:p>
          <a:p>
            <a:pPr marL="0" indent="0">
              <a:buNone/>
            </a:pPr>
            <a:r>
              <a:rPr lang="en-US" dirty="0"/>
              <a:t>datm3&lt;-mice(dat2,meth=c("</a:t>
            </a:r>
            <a:r>
              <a:rPr lang="en-US" dirty="0" err="1"/>
              <a:t>pmm</a:t>
            </a:r>
            <a:r>
              <a:rPr lang="en-US" dirty="0"/>
              <a:t>","</a:t>
            </a:r>
            <a:r>
              <a:rPr lang="en-US" dirty="0" err="1"/>
              <a:t>pmm</a:t>
            </a:r>
            <a:r>
              <a:rPr lang="en-US" dirty="0"/>
              <a:t>","</a:t>
            </a:r>
            <a:r>
              <a:rPr lang="en-US" dirty="0" err="1"/>
              <a:t>pmm</a:t>
            </a:r>
            <a:r>
              <a:rPr lang="en-US" dirty="0"/>
              <a:t>","</a:t>
            </a:r>
            <a:r>
              <a:rPr lang="en-US" dirty="0" err="1"/>
              <a:t>logreg</a:t>
            </a:r>
            <a:r>
              <a:rPr lang="en-US" dirty="0"/>
              <a:t>","</a:t>
            </a:r>
            <a:r>
              <a:rPr lang="en-US" dirty="0" err="1"/>
              <a:t>polyreg</a:t>
            </a:r>
            <a:r>
              <a:rPr lang="en-US" dirty="0"/>
              <a:t>","</a:t>
            </a:r>
            <a:r>
              <a:rPr lang="en-US" dirty="0" err="1"/>
              <a:t>pmm</a:t>
            </a:r>
            <a:r>
              <a:rPr lang="en-US" dirty="0"/>
              <a:t>","</a:t>
            </a:r>
            <a:r>
              <a:rPr lang="en-US" dirty="0" err="1"/>
              <a:t>pmm</a:t>
            </a:r>
            <a:r>
              <a:rPr lang="en-US" dirty="0"/>
              <a:t>","</a:t>
            </a:r>
            <a:r>
              <a:rPr lang="en-US" dirty="0" err="1"/>
              <a:t>logreg</a:t>
            </a:r>
            <a:r>
              <a:rPr lang="en-US" dirty="0"/>
              <a:t>"), </a:t>
            </a:r>
            <a:r>
              <a:rPr lang="en-US" dirty="0" err="1"/>
              <a:t>predictorMatrix</a:t>
            </a:r>
            <a:r>
              <a:rPr lang="en-US" dirty="0"/>
              <a:t>=PM)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9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A32638"/>
                </a:solidFill>
              </a:rPr>
              <a:t>Predictor Matrix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B3075AA-E31B-4FD0-AE6A-2035F7763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6" y="1524000"/>
            <a:ext cx="7920182" cy="3200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65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A32638"/>
                </a:solidFill>
              </a:rPr>
              <a:t>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35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82B7447-5B01-4AE0-BD14-07FC909B88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8300"/>
            <a:ext cx="8042096" cy="2362200"/>
          </a:xfrm>
        </p:spPr>
      </p:pic>
    </p:spTree>
    <p:extLst>
      <p:ext uri="{BB962C8B-B14F-4D97-AF65-F5344CB8AC3E}">
        <p14:creationId xmlns:p14="http://schemas.microsoft.com/office/powerpoint/2010/main" val="602398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A32638"/>
                </a:solidFill>
              </a:rPr>
              <a:t>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36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4555ABA-1529-494F-992B-4CA8D7658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21022"/>
            <a:ext cx="6019800" cy="4428265"/>
          </a:xfrm>
        </p:spPr>
      </p:pic>
    </p:spTree>
    <p:extLst>
      <p:ext uri="{BB962C8B-B14F-4D97-AF65-F5344CB8AC3E}">
        <p14:creationId xmlns:p14="http://schemas.microsoft.com/office/powerpoint/2010/main" val="269582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A32638"/>
                </a:solidFill>
              </a:rPr>
              <a:t>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37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7C598B1-087C-4A7A-84FA-C45307BAD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524000"/>
            <a:ext cx="5714999" cy="4241519"/>
          </a:xfrm>
        </p:spPr>
      </p:pic>
    </p:spTree>
    <p:extLst>
      <p:ext uri="{BB962C8B-B14F-4D97-AF65-F5344CB8AC3E}">
        <p14:creationId xmlns:p14="http://schemas.microsoft.com/office/powerpoint/2010/main" val="3094785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D4405-3AD0-4620-8B79-D3EA384BF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A32638"/>
                </a:solidFill>
              </a:rPr>
              <a:t>Pooled analysis by using Rubin's rule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D4541-D828-4A3E-AC40-E2A057E4C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fit &lt;- with(data = datm3, exp = </a:t>
            </a:r>
            <a:r>
              <a:rPr lang="en-US" dirty="0" err="1"/>
              <a:t>lm</a:t>
            </a:r>
            <a:r>
              <a:rPr lang="en-US" dirty="0"/>
              <a:t>(y1 ~ x1 + x2 + x3 + x4))</a:t>
            </a:r>
          </a:p>
          <a:p>
            <a:pPr marL="0" indent="0">
              <a:buNone/>
            </a:pPr>
            <a:r>
              <a:rPr lang="en-US" dirty="0"/>
              <a:t>summary(pool(fit))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fit &lt;- with(data = datm3, exp = </a:t>
            </a:r>
            <a:r>
              <a:rPr lang="en-US" dirty="0" err="1"/>
              <a:t>glm</a:t>
            </a:r>
            <a:r>
              <a:rPr lang="en-US" dirty="0"/>
              <a:t>(y3 ~ x1 + x2 + x3 + x4 + y1 + y2,family=binomial(link = "logit")))</a:t>
            </a:r>
          </a:p>
          <a:p>
            <a:pPr marL="0" indent="0">
              <a:buNone/>
            </a:pPr>
            <a:r>
              <a:rPr lang="en-US" dirty="0"/>
              <a:t>summary(pool(fit))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fit &lt;- with(data = datm3, exp = </a:t>
            </a:r>
            <a:r>
              <a:rPr lang="en-US" dirty="0" err="1"/>
              <a:t>lm</a:t>
            </a:r>
            <a:r>
              <a:rPr lang="en-US" dirty="0"/>
              <a:t>(y1~1))</a:t>
            </a:r>
          </a:p>
          <a:p>
            <a:pPr marL="0" indent="0">
              <a:buNone/>
            </a:pPr>
            <a:r>
              <a:rPr lang="en-US" dirty="0"/>
              <a:t>summary(pool(fit))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162D8-ED07-4D5A-93F2-D37200C4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578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D4405-3AD0-4620-8B79-D3EA384BF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A32638"/>
                </a:solidFill>
              </a:rPr>
              <a:t>Output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461E27-3962-4445-9132-0728B0BDF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8" y="1447800"/>
            <a:ext cx="7377308" cy="4191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162D8-ED07-4D5A-93F2-D37200C4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59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A32638"/>
                </a:solidFill>
              </a:rPr>
              <a:t>Data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72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1C7693-EB34-437B-AA7C-8766BB8CE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8" y="1571464"/>
            <a:ext cx="7675412" cy="45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465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1C03-DD72-4F5B-A4BB-6CA3BF4F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32638"/>
                </a:solidFill>
              </a:rPr>
              <a:t>Propensity score weighting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CC390-E577-4259-8EEA-23F13DDC8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#estimate propensity scores for responding:</a:t>
            </a:r>
          </a:p>
          <a:p>
            <a:pPr marL="0" indent="0">
              <a:buNone/>
            </a:pPr>
            <a:r>
              <a:rPr lang="en-US" dirty="0"/>
              <a:t>pfit1&lt;-</a:t>
            </a:r>
            <a:r>
              <a:rPr lang="en-US" dirty="0" err="1"/>
              <a:t>glm</a:t>
            </a:r>
            <a:r>
              <a:rPr lang="en-US" dirty="0"/>
              <a:t>(r1~x1+x2+x3+x4+x5,data=</a:t>
            </a:r>
            <a:r>
              <a:rPr lang="en-US" dirty="0" err="1"/>
              <a:t>dat,family</a:t>
            </a:r>
            <a:r>
              <a:rPr lang="en-US" dirty="0"/>
              <a:t>=binomial(link = "logit"))</a:t>
            </a:r>
          </a:p>
          <a:p>
            <a:pPr marL="0" indent="0">
              <a:buNone/>
            </a:pPr>
            <a:r>
              <a:rPr lang="en-US" dirty="0"/>
              <a:t>ep1&lt;-pfit1$fitted.values</a:t>
            </a:r>
          </a:p>
          <a:p>
            <a:pPr marL="0" indent="0">
              <a:buNone/>
            </a:pPr>
            <a:r>
              <a:rPr lang="en-US" dirty="0"/>
              <a:t>ew1&lt;-1/ep1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pfit2&lt;-</a:t>
            </a:r>
            <a:r>
              <a:rPr lang="en-US" dirty="0" err="1"/>
              <a:t>glm</a:t>
            </a:r>
            <a:r>
              <a:rPr lang="en-US" dirty="0"/>
              <a:t>(r2~x1+x2+x3+x4+x5,data=</a:t>
            </a:r>
            <a:r>
              <a:rPr lang="en-US" dirty="0" err="1"/>
              <a:t>dat,family</a:t>
            </a:r>
            <a:r>
              <a:rPr lang="en-US" dirty="0"/>
              <a:t>=binomial(link = "logit"))</a:t>
            </a:r>
          </a:p>
          <a:p>
            <a:pPr marL="0" indent="0">
              <a:buNone/>
            </a:pPr>
            <a:r>
              <a:rPr lang="en-US" dirty="0"/>
              <a:t>ep2&lt;-pfit2$fitted.values</a:t>
            </a:r>
          </a:p>
          <a:p>
            <a:pPr marL="0" indent="0">
              <a:buNone/>
            </a:pPr>
            <a:r>
              <a:rPr lang="en-US" dirty="0"/>
              <a:t>ew2&lt;-1/ep2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pfit3&lt;-</a:t>
            </a:r>
            <a:r>
              <a:rPr lang="en-US" dirty="0" err="1"/>
              <a:t>glm</a:t>
            </a:r>
            <a:r>
              <a:rPr lang="en-US" dirty="0"/>
              <a:t>(r3~x1+x2+x3+x4+x5,data=</a:t>
            </a:r>
            <a:r>
              <a:rPr lang="en-US" dirty="0" err="1"/>
              <a:t>dat,family</a:t>
            </a:r>
            <a:r>
              <a:rPr lang="en-US" dirty="0"/>
              <a:t>=binomial(link = "logit"))</a:t>
            </a:r>
          </a:p>
          <a:p>
            <a:pPr marL="0" indent="0">
              <a:buNone/>
            </a:pPr>
            <a:r>
              <a:rPr lang="en-US" dirty="0"/>
              <a:t>ep3&lt;-pfit3$fitted.values</a:t>
            </a:r>
          </a:p>
          <a:p>
            <a:pPr marL="0" indent="0">
              <a:buNone/>
            </a:pPr>
            <a:r>
              <a:rPr lang="en-US" dirty="0"/>
              <a:t>ew3&lt;-1/ep3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dat3&lt;-</a:t>
            </a:r>
            <a:r>
              <a:rPr lang="en-US" dirty="0" err="1"/>
              <a:t>cbind</a:t>
            </a:r>
            <a:r>
              <a:rPr lang="en-US" dirty="0"/>
              <a:t>(dat,ew1,ew2,ew3)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9602E-B19A-4543-B01C-88A8654D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420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1C03-DD72-4F5B-A4BB-6CA3BF4F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32638"/>
                </a:solidFill>
              </a:rPr>
              <a:t>Propensity score weighting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CC390-E577-4259-8EEA-23F13DDC8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##weighted analysis:</a:t>
            </a:r>
          </a:p>
          <a:p>
            <a:pPr marL="0" indent="0">
              <a:buNone/>
            </a:pPr>
            <a:r>
              <a:rPr lang="en-US" dirty="0"/>
              <a:t>a1&lt;-</a:t>
            </a:r>
            <a:r>
              <a:rPr lang="en-US" dirty="0" err="1"/>
              <a:t>glm</a:t>
            </a:r>
            <a:r>
              <a:rPr lang="en-US" dirty="0"/>
              <a:t>(y1~x1+x2+x3+x4,data=dat3,weights=ew1)</a:t>
            </a:r>
          </a:p>
          <a:p>
            <a:pPr marL="0" indent="0">
              <a:buNone/>
            </a:pPr>
            <a:r>
              <a:rPr lang="en-US" dirty="0"/>
              <a:t>summary(a1)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a2&lt;-</a:t>
            </a:r>
            <a:r>
              <a:rPr lang="en-US" dirty="0" err="1"/>
              <a:t>glm</a:t>
            </a:r>
            <a:r>
              <a:rPr lang="en-US" dirty="0"/>
              <a:t>(y2~x1+x2+x3+x4,data=dat3,weights=ew2)</a:t>
            </a:r>
          </a:p>
          <a:p>
            <a:pPr marL="0" indent="0">
              <a:buNone/>
            </a:pPr>
            <a:r>
              <a:rPr lang="en-US" dirty="0"/>
              <a:t>summary(a2)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a3&lt;-</a:t>
            </a:r>
            <a:r>
              <a:rPr lang="en-US" dirty="0" err="1"/>
              <a:t>glm</a:t>
            </a:r>
            <a:r>
              <a:rPr lang="en-US" dirty="0"/>
              <a:t>(y3~x1+x2+x3+x4,data=dat3,weights=ew3,family=binomial(link = "logit"))</a:t>
            </a:r>
          </a:p>
          <a:p>
            <a:pPr marL="0" indent="0">
              <a:buNone/>
            </a:pPr>
            <a:r>
              <a:rPr lang="en-US" dirty="0"/>
              <a:t>summary(a3)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9602E-B19A-4543-B01C-88A8654D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517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1C03-DD72-4F5B-A4BB-6CA3BF4F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32638"/>
                </a:solidFill>
              </a:rPr>
              <a:t>Output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CC390-E577-4259-8EEA-23F13DDC8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9602E-B19A-4543-B01C-88A8654D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4D41B4-2C2B-4513-9EB2-1B41680AB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79" y="1622903"/>
            <a:ext cx="6196470" cy="439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776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1C03-DD72-4F5B-A4BB-6CA3BF4F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32638"/>
                </a:solidFill>
              </a:rPr>
              <a:t>Output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CC390-E577-4259-8EEA-23F13DDC8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9602E-B19A-4543-B01C-88A8654D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43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284F9E-064B-43CB-8085-FB4B3EB3E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55205"/>
            <a:ext cx="5791200" cy="503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729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1C03-DD72-4F5B-A4BB-6CA3BF4F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32638"/>
                </a:solidFill>
              </a:rPr>
              <a:t>Output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CC390-E577-4259-8EEA-23F13DDC8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9602E-B19A-4543-B01C-88A8654D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3C0CC2-D726-4645-93A9-C0C7BE618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3817"/>
            <a:ext cx="6400800" cy="460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879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CBBFC-1D25-4181-9035-6FF589D43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32638"/>
                </a:solidFill>
              </a:rPr>
              <a:t>Other methods (Not covered)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3EB51-9EEE-4BA4-B0BA-FA1158B65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Observed likelihood methods</a:t>
            </a:r>
          </a:p>
          <a:p>
            <a:r>
              <a:rPr lang="en-US" dirty="0"/>
              <a:t>Doubly robust methods</a:t>
            </a:r>
          </a:p>
          <a:p>
            <a:r>
              <a:rPr lang="en-US" dirty="0"/>
              <a:t>Multiply robust methods</a:t>
            </a:r>
          </a:p>
          <a:p>
            <a:r>
              <a:rPr lang="en-US" dirty="0"/>
              <a:t>Not missing at random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06914-F8E6-4B29-8CD3-3DC01CAB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3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A32638"/>
                </a:solidFill>
              </a:rPr>
              <a:t>Analysis by removing missing values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3311C4-75B0-4B8F-84C5-4EBB32935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4367"/>
            <a:ext cx="6172200" cy="481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4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A32638"/>
                </a:solidFill>
              </a:rPr>
              <a:t>Missing Pattern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953E55-87BD-4B98-A442-28DD0ECE6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417638"/>
            <a:ext cx="6788943" cy="45259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2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A32638"/>
                </a:solidFill>
              </a:rPr>
              <a:t>Missing Pattern R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library(</a:t>
            </a:r>
            <a:r>
              <a:rPr lang="en-US" dirty="0" err="1"/>
              <a:t>naniar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gg_miss_var</a:t>
            </a:r>
            <a:r>
              <a:rPr lang="en-US" dirty="0"/>
              <a:t>(</a:t>
            </a:r>
            <a:r>
              <a:rPr lang="en-US" dirty="0" err="1"/>
              <a:t>dat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vis_miss</a:t>
            </a:r>
            <a:r>
              <a:rPr lang="en-US" dirty="0"/>
              <a:t>(</a:t>
            </a:r>
            <a:r>
              <a:rPr lang="en-US" dirty="0" err="1"/>
              <a:t>dat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gg_miss_upset</a:t>
            </a:r>
            <a:r>
              <a:rPr lang="en-US" dirty="0"/>
              <a:t>(</a:t>
            </a:r>
            <a:r>
              <a:rPr lang="en-US" dirty="0" err="1"/>
              <a:t>dat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7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A32638"/>
                </a:solidFill>
              </a:rPr>
              <a:t>Univariate Missingness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95C8DD-6B5F-4387-914F-9E4DFB200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39993"/>
            <a:ext cx="6324600" cy="490399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0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A32638"/>
                </a:solidFill>
              </a:rPr>
              <a:t>Missing Pattern Check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222617-A946-45F1-8246-CD138A81D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269" y="1417638"/>
            <a:ext cx="6935131" cy="46795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FA5-4BD8-4F0F-BEDD-72EDF8E544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63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16165</TotalTime>
  <Words>1953</Words>
  <Application>Microsoft Office PowerPoint</Application>
  <PresentationFormat>On-screen Show (4:3)</PresentationFormat>
  <Paragraphs>218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Cambria Math</vt:lpstr>
      <vt:lpstr>Office Theme</vt:lpstr>
      <vt:lpstr>R Short Course Part 2 Topic 6: Missing Data Analysis</vt:lpstr>
      <vt:lpstr>Introduction</vt:lpstr>
      <vt:lpstr>Input data file</vt:lpstr>
      <vt:lpstr>Data check</vt:lpstr>
      <vt:lpstr>Analysis by removing missing values </vt:lpstr>
      <vt:lpstr>Missing Pattern </vt:lpstr>
      <vt:lpstr>Missing Pattern R code</vt:lpstr>
      <vt:lpstr>Univariate Missingness</vt:lpstr>
      <vt:lpstr>Missing Pattern Check</vt:lpstr>
      <vt:lpstr>Missing Pattern Scenarios</vt:lpstr>
      <vt:lpstr>Missing Mechanism</vt:lpstr>
      <vt:lpstr>Compare distribution of continuous covariate</vt:lpstr>
      <vt:lpstr>Compare distribution of  continuous covariate</vt:lpstr>
      <vt:lpstr>Compare distribution of categorical covariate</vt:lpstr>
      <vt:lpstr>Compare distribution of categorical covariate</vt:lpstr>
      <vt:lpstr>Compare distribution of categorical covariate</vt:lpstr>
      <vt:lpstr>Compare distribution of categorical covariate</vt:lpstr>
      <vt:lpstr>Missing Mechanism Check by Models</vt:lpstr>
      <vt:lpstr>Output</vt:lpstr>
      <vt:lpstr>Output</vt:lpstr>
      <vt:lpstr>Output</vt:lpstr>
      <vt:lpstr>Imputation</vt:lpstr>
      <vt:lpstr>Imputation model check</vt:lpstr>
      <vt:lpstr>Continuous outcome variables and predictors</vt:lpstr>
      <vt:lpstr>Continuous outcome variables and categorical predictors</vt:lpstr>
      <vt:lpstr>Imputation model testing</vt:lpstr>
      <vt:lpstr>Imputation model testing</vt:lpstr>
      <vt:lpstr>Imputation model testing</vt:lpstr>
      <vt:lpstr>Imputation model testing</vt:lpstr>
      <vt:lpstr>R package ‘MICE’</vt:lpstr>
      <vt:lpstr>R package ‘MICE’</vt:lpstr>
      <vt:lpstr>Built-in univariate imputation methods</vt:lpstr>
      <vt:lpstr>Example runs (Imputation)</vt:lpstr>
      <vt:lpstr>Predictor Matrix</vt:lpstr>
      <vt:lpstr>Output</vt:lpstr>
      <vt:lpstr>Output</vt:lpstr>
      <vt:lpstr>Output</vt:lpstr>
      <vt:lpstr>Pooled analysis by using Rubin's rule</vt:lpstr>
      <vt:lpstr>Output</vt:lpstr>
      <vt:lpstr>Propensity score weighting </vt:lpstr>
      <vt:lpstr>Propensity score weighting </vt:lpstr>
      <vt:lpstr>Output </vt:lpstr>
      <vt:lpstr>Output </vt:lpstr>
      <vt:lpstr>Output </vt:lpstr>
      <vt:lpstr>Other methods (Not covered)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Bratzler, Dale W (HSC)</dc:creator>
  <cp:lastModifiedBy>Chen, Sixia   (HSC)</cp:lastModifiedBy>
  <cp:revision>479</cp:revision>
  <dcterms:created xsi:type="dcterms:W3CDTF">2011-07-15T15:09:17Z</dcterms:created>
  <dcterms:modified xsi:type="dcterms:W3CDTF">2021-04-09T19:32:58Z</dcterms:modified>
</cp:coreProperties>
</file>